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37" r:id="rId9"/>
    <p:sldId id="322" r:id="rId10"/>
    <p:sldId id="338" r:id="rId11"/>
    <p:sldId id="339" r:id="rId12"/>
    <p:sldId id="340" r:id="rId13"/>
    <p:sldId id="341" r:id="rId14"/>
    <p:sldId id="342" r:id="rId15"/>
    <p:sldId id="267" r:id="rId16"/>
    <p:sldId id="324" r:id="rId17"/>
    <p:sldId id="269" r:id="rId18"/>
    <p:sldId id="343" r:id="rId19"/>
    <p:sldId id="336" r:id="rId20"/>
    <p:sldId id="272" r:id="rId21"/>
    <p:sldId id="344" r:id="rId22"/>
    <p:sldId id="273" r:id="rId23"/>
    <p:sldId id="284" r:id="rId24"/>
    <p:sldId id="326" r:id="rId25"/>
    <p:sldId id="285" r:id="rId26"/>
    <p:sldId id="327" r:id="rId27"/>
    <p:sldId id="325" r:id="rId28"/>
    <p:sldId id="313" r:id="rId29"/>
    <p:sldId id="316" r:id="rId30"/>
    <p:sldId id="314" r:id="rId31"/>
    <p:sldId id="256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3EA"/>
    <a:srgbClr val="4BACC6"/>
    <a:srgbClr val="00000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</a:t>
            </a:r>
            <a:r>
              <a:rPr lang="tr-TR" sz="2700" b="1" dirty="0" smtClean="0"/>
              <a:t>1. </a:t>
            </a:r>
            <a:r>
              <a:rPr lang="tr-TR" sz="2700" b="1" dirty="0"/>
              <a:t>SINIF 2</a:t>
            </a:r>
            <a:r>
              <a:rPr lang="tr-TR" sz="2700" b="1" dirty="0" smtClean="0"/>
              <a:t>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826807"/>
              </p:ext>
            </p:extLst>
          </p:nvPr>
        </p:nvGraphicFramePr>
        <p:xfrm>
          <a:off x="499619" y="424205"/>
          <a:ext cx="11195079" cy="6068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9297">
                  <a:extLst>
                    <a:ext uri="{9D8B030D-6E8A-4147-A177-3AD203B41FA5}">
                      <a16:colId xmlns:a16="http://schemas.microsoft.com/office/drawing/2014/main" val="2340967129"/>
                    </a:ext>
                  </a:extLst>
                </a:gridCol>
                <a:gridCol w="1599297">
                  <a:extLst>
                    <a:ext uri="{9D8B030D-6E8A-4147-A177-3AD203B41FA5}">
                      <a16:colId xmlns:a16="http://schemas.microsoft.com/office/drawing/2014/main" val="4073802029"/>
                    </a:ext>
                  </a:extLst>
                </a:gridCol>
                <a:gridCol w="1599297">
                  <a:extLst>
                    <a:ext uri="{9D8B030D-6E8A-4147-A177-3AD203B41FA5}">
                      <a16:colId xmlns:a16="http://schemas.microsoft.com/office/drawing/2014/main" val="3220760849"/>
                    </a:ext>
                  </a:extLst>
                </a:gridCol>
                <a:gridCol w="1599297">
                  <a:extLst>
                    <a:ext uri="{9D8B030D-6E8A-4147-A177-3AD203B41FA5}">
                      <a16:colId xmlns:a16="http://schemas.microsoft.com/office/drawing/2014/main" val="1357009795"/>
                    </a:ext>
                  </a:extLst>
                </a:gridCol>
                <a:gridCol w="1599297">
                  <a:extLst>
                    <a:ext uri="{9D8B030D-6E8A-4147-A177-3AD203B41FA5}">
                      <a16:colId xmlns:a16="http://schemas.microsoft.com/office/drawing/2014/main" val="378602981"/>
                    </a:ext>
                  </a:extLst>
                </a:gridCol>
                <a:gridCol w="1599297">
                  <a:extLst>
                    <a:ext uri="{9D8B030D-6E8A-4147-A177-3AD203B41FA5}">
                      <a16:colId xmlns:a16="http://schemas.microsoft.com/office/drawing/2014/main" val="330717924"/>
                    </a:ext>
                  </a:extLst>
                </a:gridCol>
                <a:gridCol w="1599297">
                  <a:extLst>
                    <a:ext uri="{9D8B030D-6E8A-4147-A177-3AD203B41FA5}">
                      <a16:colId xmlns:a16="http://schemas.microsoft.com/office/drawing/2014/main" val="373962955"/>
                    </a:ext>
                  </a:extLst>
                </a:gridCol>
              </a:tblGrid>
              <a:tr h="29788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057448"/>
                  </a:ext>
                </a:extLst>
              </a:tr>
              <a:tr h="8936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Tıp Tarihi ve Etik + Tıp Eğitimi 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546616"/>
                  </a:ext>
                </a:extLst>
              </a:tr>
              <a:tr h="5957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7654517"/>
                  </a:ext>
                </a:extLst>
              </a:tr>
              <a:tr h="2978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3581268"/>
                  </a:ext>
                </a:extLst>
              </a:tr>
              <a:tr h="5957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0549717"/>
                  </a:ext>
                </a:extLst>
              </a:tr>
              <a:tr h="5957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31                          % 8,74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                          % 6,48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                          % 4,51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48                          % 13,53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72                          % 20,29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52                          % 14,65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0139536"/>
                  </a:ext>
                </a:extLst>
              </a:tr>
              <a:tr h="5957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 </a:t>
                      </a:r>
                      <a:endParaRPr lang="tr-TR" sz="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5994901"/>
                  </a:ext>
                </a:extLst>
              </a:tr>
              <a:tr h="5957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5338004"/>
                  </a:ext>
                </a:extLst>
              </a:tr>
              <a:tr h="2978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6935099"/>
                  </a:ext>
                </a:extLst>
              </a:tr>
              <a:tr h="5957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Puan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Puan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744599"/>
                  </a:ext>
                </a:extLst>
              </a:tr>
              <a:tr h="59577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174                          % 49,02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                          % 0,29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30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64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839" y="499621"/>
            <a:ext cx="10944519" cy="605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00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32503698"/>
                  </p:ext>
                </p:extLst>
              </p:nvPr>
            </p:nvGraphicFramePr>
            <p:xfrm>
              <a:off x="609600" y="1674254"/>
              <a:ext cx="10972801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1182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73810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4528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77119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352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99,16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321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%90,43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32503698"/>
                  </p:ext>
                </p:extLst>
              </p:nvPr>
            </p:nvGraphicFramePr>
            <p:xfrm>
              <a:off x="609600" y="1674254"/>
              <a:ext cx="10972801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1182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73810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4528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77119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096" t="-93252" r="-137357" b="-1079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352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99,16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410" t="-199367" r="-53370" b="-113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321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%90,43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566041"/>
            <a:ext cx="10972800" cy="47387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tr-T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489435" y="1997839"/>
            <a:ext cx="87857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8"/>
              <a:tabLst>
                <a:tab pos="4572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Tıbbi bilimsel araştırmalar için aşağıdaki ifadelerden hangisi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söylenemez?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(Tıp Eğitimi)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    Erken ve doğru teşhis, ileri görüntüleme teknikleri ve tarama yöntemleri geliştirilmesi konusunda katkı sağlar.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    Daha spesifik tedavilerin gelişmesine katkı sağlar.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    Tıbbi müdahalelerin etkinlik düzeyi ve tedavilerin olası yan etkileri konusunda önemli bilgiler sağlar.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    Yenilikçi tedaviler gelişmesine yol açar.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    Koruyucu hekimliğin gelişmesinde herhangi bir rolü yoktur.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2162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tr-TR" sz="3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/>
              <a:t>Avrupa tıbbının gelişimi ile ilgili aşağıda verilen bilgilerden hangisi </a:t>
            </a:r>
            <a:r>
              <a:rPr lang="tr-TR" b="1" dirty="0"/>
              <a:t>yanlıştır?</a:t>
            </a:r>
            <a:r>
              <a:rPr lang="tr-TR" dirty="0"/>
              <a:t> (Tıp Tarihi ve Etik)</a:t>
            </a:r>
            <a:br>
              <a:rPr lang="tr-TR" dirty="0"/>
            </a:br>
            <a:r>
              <a:rPr lang="tr-TR" b="1" dirty="0"/>
              <a:t>a)    Josef </a:t>
            </a:r>
            <a:r>
              <a:rPr lang="tr-TR" b="1" dirty="0" err="1"/>
              <a:t>Hyrtl</a:t>
            </a:r>
            <a:r>
              <a:rPr lang="tr-TR" b="1" dirty="0"/>
              <a:t> yara enfeksiyonları üzerinde çalışmalarda bulunarak bakterilerin yaraya girerek septisemi yaptıklarını keşfetmiştir</a:t>
            </a:r>
            <a:r>
              <a:rPr lang="tr-TR" b="1" dirty="0" smtClean="0"/>
              <a:t>. </a:t>
            </a:r>
            <a:r>
              <a:rPr lang="tr-TR" b="1" smtClean="0"/>
              <a:t>(34)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b)    Robert </a:t>
            </a:r>
            <a:r>
              <a:rPr lang="tr-TR" dirty="0" err="1"/>
              <a:t>Koch</a:t>
            </a:r>
            <a:r>
              <a:rPr lang="tr-TR" dirty="0"/>
              <a:t>, şarbon basilinin yaşam </a:t>
            </a:r>
            <a:r>
              <a:rPr lang="tr-TR" dirty="0" err="1"/>
              <a:t>siklusunun</a:t>
            </a:r>
            <a:r>
              <a:rPr lang="tr-TR" dirty="0"/>
              <a:t> bilinmeyen fazlarının çoğunu </a:t>
            </a:r>
            <a:r>
              <a:rPr lang="tr-TR" dirty="0" smtClean="0"/>
              <a:t>açıklamıştır.(89)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</a:t>
            </a:r>
            <a:r>
              <a:rPr lang="tr-TR" dirty="0" err="1"/>
              <a:t>Claude</a:t>
            </a:r>
            <a:r>
              <a:rPr lang="tr-TR" dirty="0"/>
              <a:t> Bernard tıbbın madeni olarak laboratuvarı kabul etmiştir. Laboratuvar tıbbı kavramının oluşmasında öncü olmuştur</a:t>
            </a:r>
            <a:r>
              <a:rPr lang="tr-TR" dirty="0" smtClean="0"/>
              <a:t>. (43)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d)    Charles </a:t>
            </a:r>
            <a:r>
              <a:rPr lang="tr-TR" dirty="0" err="1"/>
              <a:t>Bell</a:t>
            </a:r>
            <a:r>
              <a:rPr lang="tr-TR" dirty="0"/>
              <a:t> yaptığı anatomik </a:t>
            </a:r>
            <a:r>
              <a:rPr lang="tr-TR" dirty="0" err="1"/>
              <a:t>diseksiyonlarla</a:t>
            </a:r>
            <a:r>
              <a:rPr lang="tr-TR" dirty="0"/>
              <a:t> sinir sistemini detaylı olarak belirten çalışmaları </a:t>
            </a:r>
            <a:r>
              <a:rPr lang="tr-TR" dirty="0" smtClean="0"/>
              <a:t>mevcuttur.   (125)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Georges </a:t>
            </a:r>
            <a:r>
              <a:rPr lang="tr-TR" dirty="0" err="1"/>
              <a:t>Widal</a:t>
            </a:r>
            <a:r>
              <a:rPr lang="tr-TR" dirty="0"/>
              <a:t> bakteriyoloji alanında çalışarak tifoda kendi adıyla anılan </a:t>
            </a:r>
            <a:r>
              <a:rPr lang="tr-TR" dirty="0" err="1"/>
              <a:t>serodiagnostik</a:t>
            </a:r>
            <a:r>
              <a:rPr lang="tr-TR" dirty="0"/>
              <a:t> reaksiyonu bulmuştur</a:t>
            </a:r>
            <a:r>
              <a:rPr lang="tr-TR" dirty="0" smtClean="0"/>
              <a:t>. (64)</a:t>
            </a:r>
            <a:endParaRPr lang="tr-TR" dirty="0"/>
          </a:p>
          <a:p>
            <a:pPr marL="0" lvl="0" indent="0">
              <a:lnSpc>
                <a:spcPct val="115000"/>
              </a:lnSpc>
              <a:buNone/>
              <a:tabLst>
                <a:tab pos="457200" algn="l"/>
              </a:tabLst>
            </a:pPr>
            <a:endParaRPr lang="tr-TR" sz="3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064119"/>
              </p:ext>
            </p:extLst>
          </p:nvPr>
        </p:nvGraphicFramePr>
        <p:xfrm>
          <a:off x="1010651" y="481260"/>
          <a:ext cx="10844465" cy="5529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7581">
                  <a:extLst>
                    <a:ext uri="{9D8B030D-6E8A-4147-A177-3AD203B41FA5}">
                      <a16:colId xmlns:a16="http://schemas.microsoft.com/office/drawing/2014/main" val="4162621385"/>
                    </a:ext>
                  </a:extLst>
                </a:gridCol>
                <a:gridCol w="1971721">
                  <a:extLst>
                    <a:ext uri="{9D8B030D-6E8A-4147-A177-3AD203B41FA5}">
                      <a16:colId xmlns:a16="http://schemas.microsoft.com/office/drawing/2014/main" val="857551489"/>
                    </a:ext>
                  </a:extLst>
                </a:gridCol>
                <a:gridCol w="1971721">
                  <a:extLst>
                    <a:ext uri="{9D8B030D-6E8A-4147-A177-3AD203B41FA5}">
                      <a16:colId xmlns:a16="http://schemas.microsoft.com/office/drawing/2014/main" val="2207669750"/>
                    </a:ext>
                  </a:extLst>
                </a:gridCol>
                <a:gridCol w="1971721">
                  <a:extLst>
                    <a:ext uri="{9D8B030D-6E8A-4147-A177-3AD203B41FA5}">
                      <a16:colId xmlns:a16="http://schemas.microsoft.com/office/drawing/2014/main" val="1324479859"/>
                    </a:ext>
                  </a:extLst>
                </a:gridCol>
                <a:gridCol w="1971721">
                  <a:extLst>
                    <a:ext uri="{9D8B030D-6E8A-4147-A177-3AD203B41FA5}">
                      <a16:colId xmlns:a16="http://schemas.microsoft.com/office/drawing/2014/main" val="4235554063"/>
                    </a:ext>
                  </a:extLst>
                </a:gridCol>
              </a:tblGrid>
              <a:tr h="61673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739939"/>
                  </a:ext>
                </a:extLst>
              </a:tr>
              <a:tr h="6167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DOĞRU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YANLIŞ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19709"/>
                  </a:ext>
                </a:extLst>
              </a:tr>
              <a:tr h="59534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052129"/>
                  </a:ext>
                </a:extLst>
              </a:tr>
              <a:tr h="616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321 (%90,43)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203 (%57,19)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14133402"/>
                  </a:ext>
                </a:extLst>
              </a:tr>
              <a:tr h="616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Tıp Tarihi ve Etik + Tıp Eğitimi 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352 (%99,16)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321 (%90,43)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13500"/>
                  </a:ext>
                </a:extLst>
              </a:tr>
              <a:tr h="616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335 (%94,37)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256 (%72,12)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37569866"/>
                  </a:ext>
                </a:extLst>
              </a:tr>
              <a:tr h="616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305 (%85,92)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254 (%71,55)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63555"/>
                  </a:ext>
                </a:extLst>
              </a:tr>
              <a:tr h="616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301 (%84,79)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302 (%85,08)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59203"/>
                  </a:ext>
                </a:extLst>
              </a:tr>
              <a:tr h="616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327 (%92,12)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317 (%89,3)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347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403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GÜVENİRLİK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667423"/>
              </p:ext>
            </p:extLst>
          </p:nvPr>
        </p:nvGraphicFramePr>
        <p:xfrm>
          <a:off x="609598" y="1652338"/>
          <a:ext cx="12723589" cy="4754276"/>
        </p:xfrm>
        <a:graphic>
          <a:graphicData uri="http://schemas.openxmlformats.org/drawingml/2006/table">
            <a:tbl>
              <a:tblPr/>
              <a:tblGrid>
                <a:gridCol w="3432148">
                  <a:extLst>
                    <a:ext uri="{9D8B030D-6E8A-4147-A177-3AD203B41FA5}">
                      <a16:colId xmlns:a16="http://schemas.microsoft.com/office/drawing/2014/main" val="385078468"/>
                    </a:ext>
                  </a:extLst>
                </a:gridCol>
                <a:gridCol w="1548198">
                  <a:extLst>
                    <a:ext uri="{9D8B030D-6E8A-4147-A177-3AD203B41FA5}">
                      <a16:colId xmlns:a16="http://schemas.microsoft.com/office/drawing/2014/main" val="191848254"/>
                    </a:ext>
                  </a:extLst>
                </a:gridCol>
                <a:gridCol w="1417627">
                  <a:extLst>
                    <a:ext uri="{9D8B030D-6E8A-4147-A177-3AD203B41FA5}">
                      <a16:colId xmlns:a16="http://schemas.microsoft.com/office/drawing/2014/main" val="192636048"/>
                    </a:ext>
                  </a:extLst>
                </a:gridCol>
                <a:gridCol w="1992050">
                  <a:extLst>
                    <a:ext uri="{9D8B030D-6E8A-4147-A177-3AD203B41FA5}">
                      <a16:colId xmlns:a16="http://schemas.microsoft.com/office/drawing/2014/main" val="535349562"/>
                    </a:ext>
                  </a:extLst>
                </a:gridCol>
                <a:gridCol w="1498312">
                  <a:extLst>
                    <a:ext uri="{9D8B030D-6E8A-4147-A177-3AD203B41FA5}">
                      <a16:colId xmlns:a16="http://schemas.microsoft.com/office/drawing/2014/main" val="243153540"/>
                    </a:ext>
                  </a:extLst>
                </a:gridCol>
                <a:gridCol w="234235">
                  <a:extLst>
                    <a:ext uri="{9D8B030D-6E8A-4147-A177-3AD203B41FA5}">
                      <a16:colId xmlns:a16="http://schemas.microsoft.com/office/drawing/2014/main" val="2942786604"/>
                    </a:ext>
                  </a:extLst>
                </a:gridCol>
                <a:gridCol w="1183392">
                  <a:extLst>
                    <a:ext uri="{9D8B030D-6E8A-4147-A177-3AD203B41FA5}">
                      <a16:colId xmlns:a16="http://schemas.microsoft.com/office/drawing/2014/main" val="974290771"/>
                    </a:ext>
                  </a:extLst>
                </a:gridCol>
                <a:gridCol w="1417627">
                  <a:extLst>
                    <a:ext uri="{9D8B030D-6E8A-4147-A177-3AD203B41FA5}">
                      <a16:colId xmlns:a16="http://schemas.microsoft.com/office/drawing/2014/main" val="2871847755"/>
                    </a:ext>
                  </a:extLst>
                </a:gridCol>
              </a:tblGrid>
              <a:tr h="58256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Cronbach's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Alpha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Reliability Calculator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306174"/>
                  </a:ext>
                </a:extLst>
              </a:tr>
              <a:tr h="9482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Split-Half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odd-even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Correlation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created by Del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Siegle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(del.siegle@uconn.edu) for EPSY 5601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540110"/>
                  </a:ext>
                </a:extLst>
              </a:tr>
              <a:tr h="58256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Spearman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-Brown </a:t>
                      </a:r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Prophecy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613010"/>
                  </a:ext>
                </a:extLst>
              </a:tr>
              <a:tr h="58256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491776"/>
                  </a:ext>
                </a:extLst>
              </a:tr>
              <a:tr h="58256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</a:t>
                      </a:r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Deviation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2673"/>
                  </a:ext>
                </a:extLst>
              </a:tr>
              <a:tr h="58256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Subjects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256878"/>
                  </a:ext>
                </a:extLst>
              </a:tr>
              <a:tr h="58256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758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1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724789"/>
              </p:ext>
            </p:extLst>
          </p:nvPr>
        </p:nvGraphicFramePr>
        <p:xfrm>
          <a:off x="609600" y="1828797"/>
          <a:ext cx="10633656" cy="4655408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2024-2025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417269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55,80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54,23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54,55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930870"/>
              </p:ext>
            </p:extLst>
          </p:nvPr>
        </p:nvGraphicFramePr>
        <p:xfrm>
          <a:off x="192503" y="224856"/>
          <a:ext cx="11790950" cy="6522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47736">
                  <a:extLst>
                    <a:ext uri="{9D8B030D-6E8A-4147-A177-3AD203B41FA5}">
                      <a16:colId xmlns:a16="http://schemas.microsoft.com/office/drawing/2014/main" val="874287080"/>
                    </a:ext>
                  </a:extLst>
                </a:gridCol>
                <a:gridCol w="1473869">
                  <a:extLst>
                    <a:ext uri="{9D8B030D-6E8A-4147-A177-3AD203B41FA5}">
                      <a16:colId xmlns:a16="http://schemas.microsoft.com/office/drawing/2014/main" val="2949258090"/>
                    </a:ext>
                  </a:extLst>
                </a:gridCol>
                <a:gridCol w="1473869">
                  <a:extLst>
                    <a:ext uri="{9D8B030D-6E8A-4147-A177-3AD203B41FA5}">
                      <a16:colId xmlns:a16="http://schemas.microsoft.com/office/drawing/2014/main" val="3612300338"/>
                    </a:ext>
                  </a:extLst>
                </a:gridCol>
                <a:gridCol w="1473869">
                  <a:extLst>
                    <a:ext uri="{9D8B030D-6E8A-4147-A177-3AD203B41FA5}">
                      <a16:colId xmlns:a16="http://schemas.microsoft.com/office/drawing/2014/main" val="3732633707"/>
                    </a:ext>
                  </a:extLst>
                </a:gridCol>
                <a:gridCol w="1473869">
                  <a:extLst>
                    <a:ext uri="{9D8B030D-6E8A-4147-A177-3AD203B41FA5}">
                      <a16:colId xmlns:a16="http://schemas.microsoft.com/office/drawing/2014/main" val="1758721813"/>
                    </a:ext>
                  </a:extLst>
                </a:gridCol>
                <a:gridCol w="1473869">
                  <a:extLst>
                    <a:ext uri="{9D8B030D-6E8A-4147-A177-3AD203B41FA5}">
                      <a16:colId xmlns:a16="http://schemas.microsoft.com/office/drawing/2014/main" val="4025813119"/>
                    </a:ext>
                  </a:extLst>
                </a:gridCol>
                <a:gridCol w="1473869">
                  <a:extLst>
                    <a:ext uri="{9D8B030D-6E8A-4147-A177-3AD203B41FA5}">
                      <a16:colId xmlns:a16="http://schemas.microsoft.com/office/drawing/2014/main" val="918268106"/>
                    </a:ext>
                  </a:extLst>
                </a:gridCol>
              </a:tblGrid>
              <a:tr h="21235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323917"/>
                  </a:ext>
                </a:extLst>
              </a:tr>
              <a:tr h="67350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(Ayırt Edicilik)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Sayı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382503"/>
                  </a:ext>
                </a:extLst>
              </a:tr>
              <a:tr h="50965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edebilen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16                        % 18,19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199375"/>
                  </a:ext>
                </a:extLst>
              </a:tr>
              <a:tr h="76447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27                        % 30,69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19413"/>
                  </a:ext>
                </a:extLst>
              </a:tr>
              <a:tr h="10193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16                        % 18,19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9114893"/>
                  </a:ext>
                </a:extLst>
              </a:tr>
              <a:tr h="101930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29                        % 32,96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671180"/>
                  </a:ext>
                </a:extLst>
              </a:tr>
              <a:tr h="42470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88                        % 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13                        % 14,78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31                        % 35,23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26                        % 29,55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                        % 17,05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                        % 3,41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0127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365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69700" y="220718"/>
            <a:ext cx="10479563" cy="308672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30531"/>
              </p:ext>
            </p:extLst>
          </p:nvPr>
        </p:nvGraphicFramePr>
        <p:xfrm>
          <a:off x="577519" y="657728"/>
          <a:ext cx="11064980" cy="5850833"/>
        </p:xfrm>
        <a:graphic>
          <a:graphicData uri="http://schemas.openxmlformats.org/drawingml/2006/table">
            <a:tbl>
              <a:tblPr/>
              <a:tblGrid>
                <a:gridCol w="2766248">
                  <a:extLst>
                    <a:ext uri="{9D8B030D-6E8A-4147-A177-3AD203B41FA5}">
                      <a16:colId xmlns:a16="http://schemas.microsoft.com/office/drawing/2014/main" val="3770359528"/>
                    </a:ext>
                  </a:extLst>
                </a:gridCol>
                <a:gridCol w="1383122">
                  <a:extLst>
                    <a:ext uri="{9D8B030D-6E8A-4147-A177-3AD203B41FA5}">
                      <a16:colId xmlns:a16="http://schemas.microsoft.com/office/drawing/2014/main" val="554247760"/>
                    </a:ext>
                  </a:extLst>
                </a:gridCol>
                <a:gridCol w="1383122">
                  <a:extLst>
                    <a:ext uri="{9D8B030D-6E8A-4147-A177-3AD203B41FA5}">
                      <a16:colId xmlns:a16="http://schemas.microsoft.com/office/drawing/2014/main" val="2324839472"/>
                    </a:ext>
                  </a:extLst>
                </a:gridCol>
                <a:gridCol w="1383122">
                  <a:extLst>
                    <a:ext uri="{9D8B030D-6E8A-4147-A177-3AD203B41FA5}">
                      <a16:colId xmlns:a16="http://schemas.microsoft.com/office/drawing/2014/main" val="658222134"/>
                    </a:ext>
                  </a:extLst>
                </a:gridCol>
                <a:gridCol w="1383122">
                  <a:extLst>
                    <a:ext uri="{9D8B030D-6E8A-4147-A177-3AD203B41FA5}">
                      <a16:colId xmlns:a16="http://schemas.microsoft.com/office/drawing/2014/main" val="3534702574"/>
                    </a:ext>
                  </a:extLst>
                </a:gridCol>
                <a:gridCol w="1383122">
                  <a:extLst>
                    <a:ext uri="{9D8B030D-6E8A-4147-A177-3AD203B41FA5}">
                      <a16:colId xmlns:a16="http://schemas.microsoft.com/office/drawing/2014/main" val="3113884902"/>
                    </a:ext>
                  </a:extLst>
                </a:gridCol>
                <a:gridCol w="1383122">
                  <a:extLst>
                    <a:ext uri="{9D8B030D-6E8A-4147-A177-3AD203B41FA5}">
                      <a16:colId xmlns:a16="http://schemas.microsoft.com/office/drawing/2014/main" val="1865179146"/>
                    </a:ext>
                  </a:extLst>
                </a:gridCol>
              </a:tblGrid>
              <a:tr h="53693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SINAV AYIRT EDİCİLİK İNDEKSİ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093451"/>
                  </a:ext>
                </a:extLst>
              </a:tr>
              <a:tr h="98181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Sorunun Niteliği </a:t>
                      </a:r>
                      <a:b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(Ayırt Edicilik)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Sayı</a:t>
                      </a:r>
                      <a:b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Çok Kolay</a:t>
                      </a:r>
                      <a:b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Kolay</a:t>
                      </a:r>
                      <a:b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Orta Güçlükte</a:t>
                      </a:r>
                      <a:b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Zor</a:t>
                      </a:r>
                      <a:b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Çok Zor</a:t>
                      </a:r>
                      <a:b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991473"/>
                  </a:ext>
                </a:extLst>
              </a:tr>
              <a:tr h="8181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Bilenle bilmeyeni ayırt </a:t>
                      </a:r>
                      <a:b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edebilen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                        % 24,45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207855"/>
                  </a:ext>
                </a:extLst>
              </a:tr>
              <a:tr h="8985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Bilenle bilmeyeni tam ayırt edemeyen (Gözden geçirilmeli)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                        % 24,45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909881"/>
                  </a:ext>
                </a:extLst>
              </a:tr>
              <a:tr h="8985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Bilenle bilmeyeni ayırt edemeyen (Düzeltilmeli, geliştirilmeli)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                        % 22,23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723833"/>
                  </a:ext>
                </a:extLst>
              </a:tr>
              <a:tr h="8985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Bilenle bilmeyeni ayırt edemeyen (Mutlaka testten çıkarılması gereken)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26                        % 28,89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341439"/>
                  </a:ext>
                </a:extLst>
              </a:tr>
              <a:tr h="8181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TOPLAM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90                        %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                        % 14,45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                        % 27,78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32                        % 35,56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14                        % 15,56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                        % 6,67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63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tr-TR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</a:t>
            </a: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MOLEKÜLER MEKANİZMALAR DERS KURULU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/>
              <a:t>1</a:t>
            </a:r>
            <a:r>
              <a:rPr lang="tr-TR" sz="2400" b="1" dirty="0"/>
              <a:t>8</a:t>
            </a:r>
            <a:r>
              <a:rPr lang="tr-TR" sz="2400" b="1" dirty="0" smtClean="0"/>
              <a:t> Kasım 2024 – 17 Ocak 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Hafta</a:t>
            </a:r>
            <a:endParaRPr lang="tr-TR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Toplam Ders Saati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175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(32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 zorunlu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-20 saat pratik)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Ocak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Tıbbi Biyoloji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  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Ocak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Anatomi</a:t>
            </a:r>
            <a:endParaRPr lang="tr-TR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 Ocak 2024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Başkanı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tr-TR" sz="2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Doç</a:t>
            </a:r>
            <a:r>
              <a:rPr lang="en-US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Selda TELO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Yardımcısı  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Dr.</a:t>
            </a:r>
            <a:r>
              <a:rPr lang="tr-TR" sz="2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Üyesi </a:t>
            </a:r>
            <a:r>
              <a:rPr lang="de-DE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Ramazan Fazıl AKKOÇ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382396"/>
              </p:ext>
            </p:extLst>
          </p:nvPr>
        </p:nvGraphicFramePr>
        <p:xfrm>
          <a:off x="212738" y="861433"/>
          <a:ext cx="10999811" cy="551945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57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n=56)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272615"/>
              </p:ext>
            </p:extLst>
          </p:nvPr>
        </p:nvGraphicFramePr>
        <p:xfrm>
          <a:off x="223248" y="977046"/>
          <a:ext cx="10999811" cy="456762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57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541743"/>
              </p:ext>
            </p:extLst>
          </p:nvPr>
        </p:nvGraphicFramePr>
        <p:xfrm>
          <a:off x="140717" y="1030014"/>
          <a:ext cx="10842593" cy="5077968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57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n=56)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058382"/>
              </p:ext>
            </p:extLst>
          </p:nvPr>
        </p:nvGraphicFramePr>
        <p:xfrm>
          <a:off x="222921" y="1030014"/>
          <a:ext cx="10991617" cy="5074920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67477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903329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57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227338"/>
              </p:ext>
            </p:extLst>
          </p:nvPr>
        </p:nvGraphicFramePr>
        <p:xfrm>
          <a:off x="124249" y="482220"/>
          <a:ext cx="11079779" cy="5806286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89185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880773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57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50966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80288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20432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40864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11842"/>
          </a:xfrm>
        </p:spPr>
        <p:txBody>
          <a:bodyPr>
            <a:normAutofit/>
          </a:bodyPr>
          <a:lstStyle/>
          <a:p>
            <a:pPr lvl="0"/>
            <a:endParaRPr lang="tr-TR" dirty="0" smtClean="0"/>
          </a:p>
          <a:p>
            <a:r>
              <a:rPr lang="tr-TR" dirty="0"/>
              <a:t>*</a:t>
            </a:r>
            <a:r>
              <a:rPr lang="tr-TR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 smtClean="0"/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203158"/>
            <a:ext cx="11277600" cy="49230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/>
              <a:t>*</a:t>
            </a:r>
            <a:r>
              <a:rPr lang="tr-TR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Alan çalışması geribildirim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10145"/>
              </p:ext>
            </p:extLst>
          </p:nvPr>
        </p:nvGraphicFramePr>
        <p:xfrm>
          <a:off x="336885" y="1417638"/>
          <a:ext cx="11245514" cy="5362956"/>
        </p:xfrm>
        <a:graphic>
          <a:graphicData uri="http://schemas.openxmlformats.org/drawingml/2006/table">
            <a:tbl>
              <a:tblPr firstRow="1" firstCol="1" bandRow="1"/>
              <a:tblGrid>
                <a:gridCol w="3786341">
                  <a:extLst>
                    <a:ext uri="{9D8B030D-6E8A-4147-A177-3AD203B41FA5}">
                      <a16:colId xmlns:a16="http://schemas.microsoft.com/office/drawing/2014/main" val="105112138"/>
                    </a:ext>
                  </a:extLst>
                </a:gridCol>
                <a:gridCol w="1148604">
                  <a:extLst>
                    <a:ext uri="{9D8B030D-6E8A-4147-A177-3AD203B41FA5}">
                      <a16:colId xmlns:a16="http://schemas.microsoft.com/office/drawing/2014/main" val="3195121901"/>
                    </a:ext>
                  </a:extLst>
                </a:gridCol>
                <a:gridCol w="1526969">
                  <a:extLst>
                    <a:ext uri="{9D8B030D-6E8A-4147-A177-3AD203B41FA5}">
                      <a16:colId xmlns:a16="http://schemas.microsoft.com/office/drawing/2014/main" val="659019268"/>
                    </a:ext>
                  </a:extLst>
                </a:gridCol>
                <a:gridCol w="958072">
                  <a:extLst>
                    <a:ext uri="{9D8B030D-6E8A-4147-A177-3AD203B41FA5}">
                      <a16:colId xmlns:a16="http://schemas.microsoft.com/office/drawing/2014/main" val="1978762243"/>
                    </a:ext>
                  </a:extLst>
                </a:gridCol>
                <a:gridCol w="1148604">
                  <a:extLst>
                    <a:ext uri="{9D8B030D-6E8A-4147-A177-3AD203B41FA5}">
                      <a16:colId xmlns:a16="http://schemas.microsoft.com/office/drawing/2014/main" val="2344572247"/>
                    </a:ext>
                  </a:extLst>
                </a:gridCol>
                <a:gridCol w="1149955">
                  <a:extLst>
                    <a:ext uri="{9D8B030D-6E8A-4147-A177-3AD203B41FA5}">
                      <a16:colId xmlns:a16="http://schemas.microsoft.com/office/drawing/2014/main" val="3471917453"/>
                    </a:ext>
                  </a:extLst>
                </a:gridCol>
                <a:gridCol w="1526969">
                  <a:extLst>
                    <a:ext uri="{9D8B030D-6E8A-4147-A177-3AD203B41FA5}">
                      <a16:colId xmlns:a16="http://schemas.microsoft.com/office/drawing/2014/main" val="4040345561"/>
                    </a:ext>
                  </a:extLst>
                </a:gridCol>
              </a:tblGrid>
              <a:tr h="46847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1-Evet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2-Kısmen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3-Hayır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242300"/>
                  </a:ext>
                </a:extLst>
              </a:tr>
              <a:tr h="51532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(%)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446068"/>
                  </a:ext>
                </a:extLst>
              </a:tr>
              <a:tr h="11946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Hekimlik mesleği konusunda bilgilendim, gözlem yapabildim]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866452"/>
                  </a:ext>
                </a:extLst>
              </a:tr>
              <a:tr h="9135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tr-T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Hekim-hasta ilişkisi yönünden bakış açısı kazandım]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359043"/>
                  </a:ext>
                </a:extLst>
              </a:tr>
              <a:tr h="9135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tr-TR" sz="18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tr-TR" sz="18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Hekim –diğer sağlık personeli ilişkisi bakış açısı kazandım]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190474"/>
                  </a:ext>
                </a:extLst>
              </a:tr>
              <a:tr h="9135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Klinik ve poliklinik hizmetleri konusunda bilgilendim]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319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671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800129"/>
              </p:ext>
            </p:extLst>
          </p:nvPr>
        </p:nvGraphicFramePr>
        <p:xfrm>
          <a:off x="735291" y="801279"/>
          <a:ext cx="10734261" cy="4616408"/>
        </p:xfrm>
        <a:graphic>
          <a:graphicData uri="http://schemas.openxmlformats.org/drawingml/2006/table">
            <a:tbl>
              <a:tblPr firstRow="1" firstCol="1" bandRow="1"/>
              <a:tblGrid>
                <a:gridCol w="3889209">
                  <a:extLst>
                    <a:ext uri="{9D8B030D-6E8A-4147-A177-3AD203B41FA5}">
                      <a16:colId xmlns:a16="http://schemas.microsoft.com/office/drawing/2014/main" val="895329836"/>
                    </a:ext>
                  </a:extLst>
                </a:gridCol>
                <a:gridCol w="3073289">
                  <a:extLst>
                    <a:ext uri="{9D8B030D-6E8A-4147-A177-3AD203B41FA5}">
                      <a16:colId xmlns:a16="http://schemas.microsoft.com/office/drawing/2014/main" val="1054591"/>
                    </a:ext>
                  </a:extLst>
                </a:gridCol>
                <a:gridCol w="2106087">
                  <a:extLst>
                    <a:ext uri="{9D8B030D-6E8A-4147-A177-3AD203B41FA5}">
                      <a16:colId xmlns:a16="http://schemas.microsoft.com/office/drawing/2014/main" val="2669579724"/>
                    </a:ext>
                  </a:extLst>
                </a:gridCol>
                <a:gridCol w="1665676">
                  <a:extLst>
                    <a:ext uri="{9D8B030D-6E8A-4147-A177-3AD203B41FA5}">
                      <a16:colId xmlns:a16="http://schemas.microsoft.com/office/drawing/2014/main" val="2117055968"/>
                    </a:ext>
                  </a:extLst>
                </a:gridCol>
              </a:tblGrid>
              <a:tr h="6234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Saat/Gün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5283"/>
                  </a:ext>
                </a:extLst>
              </a:tr>
              <a:tr h="499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 II. DERS KURULU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181-175 (32P)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786646"/>
                  </a:ext>
                </a:extLst>
              </a:tr>
              <a:tr h="499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II. 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190-158 (32 P)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41787"/>
                  </a:ext>
                </a:extLst>
              </a:tr>
              <a:tr h="499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II.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HAFTA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186-159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(32 P)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813513"/>
                  </a:ext>
                </a:extLst>
              </a:tr>
              <a:tr h="499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II.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189-161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(24 P)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628704"/>
                  </a:ext>
                </a:extLst>
              </a:tr>
              <a:tr h="499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 II. 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206-170 (34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723621"/>
                  </a:ext>
                </a:extLst>
              </a:tr>
              <a:tr h="499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II.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218-182 (36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31007"/>
                  </a:ext>
                </a:extLst>
              </a:tr>
              <a:tr h="499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II.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196-166 (24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985350"/>
                  </a:ext>
                </a:extLst>
              </a:tr>
              <a:tr h="499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II.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148-124 (24 P)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472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828808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 (+10p</a:t>
                      </a: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965853"/>
              </p:ext>
            </p:extLst>
          </p:nvPr>
        </p:nvGraphicFramePr>
        <p:xfrm>
          <a:off x="737936" y="272714"/>
          <a:ext cx="10539664" cy="6065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1899">
                  <a:extLst>
                    <a:ext uri="{9D8B030D-6E8A-4147-A177-3AD203B41FA5}">
                      <a16:colId xmlns:a16="http://schemas.microsoft.com/office/drawing/2014/main" val="3146774693"/>
                    </a:ext>
                  </a:extLst>
                </a:gridCol>
                <a:gridCol w="2107933">
                  <a:extLst>
                    <a:ext uri="{9D8B030D-6E8A-4147-A177-3AD203B41FA5}">
                      <a16:colId xmlns:a16="http://schemas.microsoft.com/office/drawing/2014/main" val="1305252278"/>
                    </a:ext>
                  </a:extLst>
                </a:gridCol>
                <a:gridCol w="2107933">
                  <a:extLst>
                    <a:ext uri="{9D8B030D-6E8A-4147-A177-3AD203B41FA5}">
                      <a16:colId xmlns:a16="http://schemas.microsoft.com/office/drawing/2014/main" val="3253401213"/>
                    </a:ext>
                  </a:extLst>
                </a:gridCol>
                <a:gridCol w="3161899">
                  <a:extLst>
                    <a:ext uri="{9D8B030D-6E8A-4147-A177-3AD203B41FA5}">
                      <a16:colId xmlns:a16="http://schemas.microsoft.com/office/drawing/2014/main" val="3061229349"/>
                    </a:ext>
                  </a:extLst>
                </a:gridCol>
              </a:tblGrid>
              <a:tr h="63880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 SORULARININ DAĞILIMI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541684"/>
                  </a:ext>
                </a:extLst>
              </a:tr>
              <a:tr h="6388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TEORİK PUAN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TEORİK + 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093462"/>
                  </a:ext>
                </a:extLst>
              </a:tr>
              <a:tr h="79685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400" b="1" u="none" strike="noStrike" dirty="0">
                          <a:effectLst/>
                        </a:rPr>
                        <a:t> ve Tıbbi Bilişim (1-7)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8262453"/>
                  </a:ext>
                </a:extLst>
              </a:tr>
              <a:tr h="79685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Tıp Tarihi ve Etik + Tıp Eğitimi  (8-12)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632691"/>
                  </a:ext>
                </a:extLst>
              </a:tr>
              <a:tr h="6388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Biyofizik (13-26)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0913074"/>
                  </a:ext>
                </a:extLst>
              </a:tr>
              <a:tr h="6388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(27-35)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943380"/>
                  </a:ext>
                </a:extLst>
              </a:tr>
              <a:tr h="6388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Biyoloji (36-60)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4144212"/>
                  </a:ext>
                </a:extLst>
              </a:tr>
              <a:tr h="6388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Biyokimya (61-90)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073628"/>
                  </a:ext>
                </a:extLst>
              </a:tr>
              <a:tr h="6388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96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81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466037"/>
              </p:ext>
            </p:extLst>
          </p:nvPr>
        </p:nvGraphicFramePr>
        <p:xfrm>
          <a:off x="838200" y="1534510"/>
          <a:ext cx="10515600" cy="5158321"/>
        </p:xfrm>
        <a:graphic>
          <a:graphicData uri="http://schemas.openxmlformats.org/drawingml/2006/table">
            <a:tbl>
              <a:tblPr firstRow="1" bandRow="1"/>
              <a:tblGrid>
                <a:gridCol w="8715329">
                  <a:extLst>
                    <a:ext uri="{9D8B030D-6E8A-4147-A177-3AD203B41FA5}">
                      <a16:colId xmlns:a16="http://schemas.microsoft.com/office/drawing/2014/main" val="3844038721"/>
                    </a:ext>
                  </a:extLst>
                </a:gridCol>
                <a:gridCol w="1800271">
                  <a:extLst>
                    <a:ext uri="{9D8B030D-6E8A-4147-A177-3AD203B41FA5}">
                      <a16:colId xmlns:a16="http://schemas.microsoft.com/office/drawing/2014/main" val="2704329700"/>
                    </a:ext>
                  </a:extLst>
                </a:gridCol>
              </a:tblGrid>
              <a:tr h="5132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0729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II.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56,60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96972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53,57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500163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52,52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04758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9641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59,92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01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17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61,42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12547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86462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58,84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1425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17291"/>
                  </a:ext>
                </a:extLst>
              </a:tr>
              <a:tr h="22545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41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794581"/>
              </p:ext>
            </p:extLst>
          </p:nvPr>
        </p:nvGraphicFramePr>
        <p:xfrm>
          <a:off x="625640" y="545432"/>
          <a:ext cx="11149264" cy="5951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2752">
                  <a:extLst>
                    <a:ext uri="{9D8B030D-6E8A-4147-A177-3AD203B41FA5}">
                      <a16:colId xmlns:a16="http://schemas.microsoft.com/office/drawing/2014/main" val="1949370472"/>
                    </a:ext>
                  </a:extLst>
                </a:gridCol>
                <a:gridCol w="1592752">
                  <a:extLst>
                    <a:ext uri="{9D8B030D-6E8A-4147-A177-3AD203B41FA5}">
                      <a16:colId xmlns:a16="http://schemas.microsoft.com/office/drawing/2014/main" val="3435008979"/>
                    </a:ext>
                  </a:extLst>
                </a:gridCol>
                <a:gridCol w="1592752">
                  <a:extLst>
                    <a:ext uri="{9D8B030D-6E8A-4147-A177-3AD203B41FA5}">
                      <a16:colId xmlns:a16="http://schemas.microsoft.com/office/drawing/2014/main" val="2098462968"/>
                    </a:ext>
                  </a:extLst>
                </a:gridCol>
                <a:gridCol w="1592752">
                  <a:extLst>
                    <a:ext uri="{9D8B030D-6E8A-4147-A177-3AD203B41FA5}">
                      <a16:colId xmlns:a16="http://schemas.microsoft.com/office/drawing/2014/main" val="220694520"/>
                    </a:ext>
                  </a:extLst>
                </a:gridCol>
                <a:gridCol w="1986931">
                  <a:extLst>
                    <a:ext uri="{9D8B030D-6E8A-4147-A177-3AD203B41FA5}">
                      <a16:colId xmlns:a16="http://schemas.microsoft.com/office/drawing/2014/main" val="2821666112"/>
                    </a:ext>
                  </a:extLst>
                </a:gridCol>
                <a:gridCol w="2765925">
                  <a:extLst>
                    <a:ext uri="{9D8B030D-6E8A-4147-A177-3AD203B41FA5}">
                      <a16:colId xmlns:a16="http://schemas.microsoft.com/office/drawing/2014/main" val="2357812237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1924946999"/>
                    </a:ext>
                  </a:extLst>
                </a:gridCol>
              </a:tblGrid>
              <a:tr h="76315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BARAJLI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709755"/>
                  </a:ext>
                </a:extLst>
              </a:tr>
              <a:tr h="4651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Barajlı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Biyoloji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249378"/>
                  </a:ext>
                </a:extLst>
              </a:tr>
              <a:tr h="7631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094999"/>
                  </a:ext>
                </a:extLst>
              </a:tr>
              <a:tr h="7631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94,39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84,89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    4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    5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    175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8315983"/>
                  </a:ext>
                </a:extLst>
              </a:tr>
              <a:tr h="7631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12,34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10,84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0,7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-2,4    34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0,2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12281394"/>
                  </a:ext>
                </a:extLst>
              </a:tr>
              <a:tr h="7631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56,60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51,07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5,53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1,80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3,73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5911570"/>
                  </a:ext>
                </a:extLst>
              </a:tr>
              <a:tr h="7631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56,60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56,75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55,28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30,00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93,19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42695986"/>
                  </a:ext>
                </a:extLst>
              </a:tr>
              <a:tr h="7631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355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7139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09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830188"/>
              </p:ext>
            </p:extLst>
          </p:nvPr>
        </p:nvGraphicFramePr>
        <p:xfrm>
          <a:off x="577515" y="545430"/>
          <a:ext cx="11213433" cy="5866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1919">
                  <a:extLst>
                    <a:ext uri="{9D8B030D-6E8A-4147-A177-3AD203B41FA5}">
                      <a16:colId xmlns:a16="http://schemas.microsoft.com/office/drawing/2014/main" val="1477272644"/>
                    </a:ext>
                  </a:extLst>
                </a:gridCol>
                <a:gridCol w="1601919">
                  <a:extLst>
                    <a:ext uri="{9D8B030D-6E8A-4147-A177-3AD203B41FA5}">
                      <a16:colId xmlns:a16="http://schemas.microsoft.com/office/drawing/2014/main" val="2986828194"/>
                    </a:ext>
                  </a:extLst>
                </a:gridCol>
                <a:gridCol w="1601919">
                  <a:extLst>
                    <a:ext uri="{9D8B030D-6E8A-4147-A177-3AD203B41FA5}">
                      <a16:colId xmlns:a16="http://schemas.microsoft.com/office/drawing/2014/main" val="836588819"/>
                    </a:ext>
                  </a:extLst>
                </a:gridCol>
                <a:gridCol w="1601919">
                  <a:extLst>
                    <a:ext uri="{9D8B030D-6E8A-4147-A177-3AD203B41FA5}">
                      <a16:colId xmlns:a16="http://schemas.microsoft.com/office/drawing/2014/main" val="37512653"/>
                    </a:ext>
                  </a:extLst>
                </a:gridCol>
                <a:gridCol w="2174851">
                  <a:extLst>
                    <a:ext uri="{9D8B030D-6E8A-4147-A177-3AD203B41FA5}">
                      <a16:colId xmlns:a16="http://schemas.microsoft.com/office/drawing/2014/main" val="3912926780"/>
                    </a:ext>
                  </a:extLst>
                </a:gridCol>
                <a:gridCol w="2605506">
                  <a:extLst>
                    <a:ext uri="{9D8B030D-6E8A-4147-A177-3AD203B41FA5}">
                      <a16:colId xmlns:a16="http://schemas.microsoft.com/office/drawing/2014/main" val="3293058600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4211332506"/>
                    </a:ext>
                  </a:extLst>
                </a:gridCol>
              </a:tblGrid>
              <a:tr h="75050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HAM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991996"/>
                  </a:ext>
                </a:extLst>
              </a:tr>
              <a:tr h="6130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Ham Nota Göre Dağılım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Toplam Not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Biyoloji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77557"/>
                  </a:ext>
                </a:extLst>
              </a:tr>
              <a:tr h="7505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6361030"/>
                  </a:ext>
                </a:extLst>
              </a:tr>
              <a:tr h="7505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94,39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84,89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    4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    5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    175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6973020"/>
                  </a:ext>
                </a:extLst>
              </a:tr>
              <a:tr h="7505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27,43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23,53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2,6    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    34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0,9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5814345"/>
                  </a:ext>
                </a:extLst>
              </a:tr>
              <a:tr h="7505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58,34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52,22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6,12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2,39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3,73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146384"/>
                  </a:ext>
                </a:extLst>
              </a:tr>
              <a:tr h="75050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58,34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58,02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61,11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39,70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93,24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0257513"/>
                  </a:ext>
                </a:extLst>
              </a:tr>
              <a:tr h="75050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355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3417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09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741542"/>
              </p:ext>
            </p:extLst>
          </p:nvPr>
        </p:nvGraphicFramePr>
        <p:xfrm>
          <a:off x="449178" y="385012"/>
          <a:ext cx="11341768" cy="6115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0126">
                  <a:extLst>
                    <a:ext uri="{9D8B030D-6E8A-4147-A177-3AD203B41FA5}">
                      <a16:colId xmlns:a16="http://schemas.microsoft.com/office/drawing/2014/main" val="1366878490"/>
                    </a:ext>
                  </a:extLst>
                </a:gridCol>
                <a:gridCol w="810126">
                  <a:extLst>
                    <a:ext uri="{9D8B030D-6E8A-4147-A177-3AD203B41FA5}">
                      <a16:colId xmlns:a16="http://schemas.microsoft.com/office/drawing/2014/main" val="1383161897"/>
                    </a:ext>
                  </a:extLst>
                </a:gridCol>
                <a:gridCol w="1620253">
                  <a:extLst>
                    <a:ext uri="{9D8B030D-6E8A-4147-A177-3AD203B41FA5}">
                      <a16:colId xmlns:a16="http://schemas.microsoft.com/office/drawing/2014/main" val="2460891154"/>
                    </a:ext>
                  </a:extLst>
                </a:gridCol>
                <a:gridCol w="810126">
                  <a:extLst>
                    <a:ext uri="{9D8B030D-6E8A-4147-A177-3AD203B41FA5}">
                      <a16:colId xmlns:a16="http://schemas.microsoft.com/office/drawing/2014/main" val="122707301"/>
                    </a:ext>
                  </a:extLst>
                </a:gridCol>
                <a:gridCol w="810126">
                  <a:extLst>
                    <a:ext uri="{9D8B030D-6E8A-4147-A177-3AD203B41FA5}">
                      <a16:colId xmlns:a16="http://schemas.microsoft.com/office/drawing/2014/main" val="957723434"/>
                    </a:ext>
                  </a:extLst>
                </a:gridCol>
                <a:gridCol w="1620253">
                  <a:extLst>
                    <a:ext uri="{9D8B030D-6E8A-4147-A177-3AD203B41FA5}">
                      <a16:colId xmlns:a16="http://schemas.microsoft.com/office/drawing/2014/main" val="1104722088"/>
                    </a:ext>
                  </a:extLst>
                </a:gridCol>
                <a:gridCol w="1620253">
                  <a:extLst>
                    <a:ext uri="{9D8B030D-6E8A-4147-A177-3AD203B41FA5}">
                      <a16:colId xmlns:a16="http://schemas.microsoft.com/office/drawing/2014/main" val="2190035679"/>
                    </a:ext>
                  </a:extLst>
                </a:gridCol>
                <a:gridCol w="810126">
                  <a:extLst>
                    <a:ext uri="{9D8B030D-6E8A-4147-A177-3AD203B41FA5}">
                      <a16:colId xmlns:a16="http://schemas.microsoft.com/office/drawing/2014/main" val="2499502063"/>
                    </a:ext>
                  </a:extLst>
                </a:gridCol>
                <a:gridCol w="810126">
                  <a:extLst>
                    <a:ext uri="{9D8B030D-6E8A-4147-A177-3AD203B41FA5}">
                      <a16:colId xmlns:a16="http://schemas.microsoft.com/office/drawing/2014/main" val="3790269969"/>
                    </a:ext>
                  </a:extLst>
                </a:gridCol>
                <a:gridCol w="1620253">
                  <a:extLst>
                    <a:ext uri="{9D8B030D-6E8A-4147-A177-3AD203B41FA5}">
                      <a16:colId xmlns:a16="http://schemas.microsoft.com/office/drawing/2014/main" val="3069817198"/>
                    </a:ext>
                  </a:extLst>
                </a:gridCol>
              </a:tblGrid>
              <a:tr h="24063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36112"/>
                  </a:ext>
                </a:extLst>
              </a:tr>
              <a:tr h="40533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BARAJLI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13118"/>
                  </a:ext>
                </a:extLst>
              </a:tr>
              <a:tr h="54115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NOT ARALIĞI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SAYI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YÜZDE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TOPLAM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NOT ARALIĞI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SAYI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YÜZDE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TOPLAM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8097800"/>
                  </a:ext>
                </a:extLst>
              </a:tr>
              <a:tr h="405330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Üstü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0,85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186 KİŞİ        % 52,4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0,85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172 KİŞİ        % 48,46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4329926"/>
                  </a:ext>
                </a:extLst>
              </a:tr>
              <a:tr h="4053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&gt;=80-90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23433"/>
                  </a:ext>
                </a:extLst>
              </a:tr>
              <a:tr h="4053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&gt;=70-80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13,24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&gt;=70-80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13,53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186368"/>
                  </a:ext>
                </a:extLst>
              </a:tr>
              <a:tr h="4053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&gt;=60-70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23,95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26,77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748639"/>
                  </a:ext>
                </a:extLst>
              </a:tr>
              <a:tr h="4053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&gt;=56,6-60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12,68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&gt;=58,34-60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5,64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711732"/>
                  </a:ext>
                </a:extLst>
              </a:tr>
              <a:tr h="4053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56,6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58,34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321147"/>
                  </a:ext>
                </a:extLst>
              </a:tr>
              <a:tr h="405330"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&gt;=50-56,6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169 KİŞİ        % 47,61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&gt;=50-58,34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27,89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183 KİŞİ        % 51,55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9051093"/>
                  </a:ext>
                </a:extLst>
              </a:tr>
              <a:tr h="4053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16,62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17,75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080106"/>
                  </a:ext>
                </a:extLst>
              </a:tr>
              <a:tr h="4053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6,77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5,64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49890"/>
                  </a:ext>
                </a:extLst>
              </a:tr>
              <a:tr h="4053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3,67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0,29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902629"/>
                  </a:ext>
                </a:extLst>
              </a:tr>
              <a:tr h="4053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0,57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620255"/>
                  </a:ext>
                </a:extLst>
              </a:tr>
              <a:tr h="4053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134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14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1668</Words>
  <Application>Microsoft Office PowerPoint</Application>
  <PresentationFormat>Geniş ekran</PresentationFormat>
  <Paragraphs>867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28</vt:i4>
      </vt:variant>
    </vt:vector>
  </HeadingPairs>
  <TitlesOfParts>
    <vt:vector size="40" baseType="lpstr">
      <vt:lpstr>Arial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1. SINIF 2. KURUL DEĞERLENDİRME </vt:lpstr>
      <vt:lpstr>PowerPoint Sunusu</vt:lpstr>
      <vt:lpstr>PowerPoint Sunusu</vt:lpstr>
      <vt:lpstr>SINAV VERİLERİ</vt:lpstr>
      <vt:lpstr>PowerPoint Sunusu</vt:lpstr>
      <vt:lpstr>ORTALAMA</vt:lpstr>
      <vt:lpstr>PowerPoint Sunusu</vt:lpstr>
      <vt:lpstr>PowerPoint Sunusu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PowerPoint Sunusu</vt:lpstr>
      <vt:lpstr>GÜVENİRLİK</vt:lpstr>
      <vt:lpstr>SINAV ZORLUK İNDEKSİ </vt:lpstr>
      <vt:lpstr>PowerPoint Sunusu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Alan çalışması geribildirim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634</cp:revision>
  <dcterms:created xsi:type="dcterms:W3CDTF">2022-10-27T00:48:35Z</dcterms:created>
  <dcterms:modified xsi:type="dcterms:W3CDTF">2025-08-12T11:18:21Z</dcterms:modified>
</cp:coreProperties>
</file>